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73" r:id="rId14"/>
    <p:sldId id="274" r:id="rId15"/>
    <p:sldId id="269" r:id="rId16"/>
    <p:sldId id="268" r:id="rId17"/>
    <p:sldId id="276" r:id="rId18"/>
    <p:sldId id="270" r:id="rId19"/>
    <p:sldId id="279" r:id="rId20"/>
    <p:sldId id="271" r:id="rId21"/>
    <p:sldId id="287" r:id="rId22"/>
    <p:sldId id="267" r:id="rId23"/>
    <p:sldId id="277" r:id="rId24"/>
    <p:sldId id="278" r:id="rId25"/>
    <p:sldId id="289" r:id="rId26"/>
    <p:sldId id="290" r:id="rId27"/>
    <p:sldId id="291" r:id="rId28"/>
    <p:sldId id="282" r:id="rId29"/>
    <p:sldId id="284" r:id="rId30"/>
    <p:sldId id="285" r:id="rId31"/>
    <p:sldId id="292" r:id="rId32"/>
    <p:sldId id="288" r:id="rId33"/>
    <p:sldId id="293" r:id="rId34"/>
    <p:sldId id="294" r:id="rId35"/>
    <p:sldId id="275" r:id="rId36"/>
    <p:sldId id="281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3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B4B44E-2927-4DE3-AA68-25BE0FC55F78}" type="datetimeFigureOut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024F57-DEB6-46EC-9973-EE2C2F64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Creating and Instructing with Tactile Graphics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2/10/05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AFB: Lucia Hasty and Ike Presley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342F87-909E-4AB0-B9CB-FB297F933C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Creating and Instructing with Tactile Graphics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2/10/05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AFB: Lucia Hasty and Ike Presley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C6A7A1-6680-4F99-9785-27E6675E8C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765D18-0FD6-4939-BEA8-7BF1EDED69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6A2337-3F6A-4D5A-B72D-7B66F9B6EBCB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A576F3-3E25-4160-9D23-A3D6BD0D8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CAFD-64A5-4BD6-92F2-A7495B975934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457B-D82E-4804-A1DA-4269F7606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12B2-DEFF-4FB2-9E08-D51E92294748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BFCB-77E7-446B-B0AB-41BD3BB36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EC30-0B7E-4A25-8249-278D1341E96D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6BEB-6F34-4BE1-8207-218B847E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248D3-B320-42AD-9D48-3320B7C48961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CF4232-4A9B-4263-9FFC-1FD3229E9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B4F8A-C7BB-424D-97A0-0D492ABD8FB1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26D076-A89F-47AF-AA5C-034DFA9B9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58EC56-FA20-4C64-BD02-D3809DD509F5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02F0A-684E-4368-BBA7-03CB58C9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29F3F-C581-4B66-9F9D-AF583AC01F1C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0B0579-71F9-4EC7-B249-A231EBA0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F488-A46F-4759-9849-41AE660ADB4E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8033-2529-48CF-AF56-9DB508B35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53169A-1A9A-496F-B00F-B91177DCB8DA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FBF0C1-EEF3-44DC-9484-2CD284DC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EE4F0D-1091-4F72-8C9B-334DB0CCAB69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05E78E-2EBE-49D6-A44E-E3DF26F4D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563764-041E-43CB-A067-5CB2940F7117}" type="datetime1">
              <a:rPr lang="en-US"/>
              <a:pPr>
                <a:defRPr/>
              </a:pPr>
              <a:t>3/6/2010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Lucia Hasty 3/2010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40A87FC-2D1A-4CC9-B9D0-EC7BEC1F1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97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Designing Readable Tactile Graphics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buFont typeface="Wingdings 3" pitchFamily="18" charset="2"/>
              <a:buNone/>
            </a:pPr>
            <a:r>
              <a:rPr lang="en-US" sz="6000" smtClean="0"/>
              <a:t>Exploring </a:t>
            </a:r>
          </a:p>
          <a:p>
            <a:pPr algn="ctr">
              <a:spcBef>
                <a:spcPct val="20000"/>
              </a:spcBef>
              <a:buFont typeface="Wingdings 3" pitchFamily="18" charset="2"/>
              <a:buNone/>
            </a:pPr>
            <a:r>
              <a:rPr lang="en-US" sz="6000" smtClean="0"/>
              <a:t>Tactual</a:t>
            </a:r>
          </a:p>
          <a:p>
            <a:pPr algn="ctr">
              <a:spcBef>
                <a:spcPct val="20000"/>
              </a:spcBef>
              <a:buFont typeface="Wingdings 3" pitchFamily="18" charset="2"/>
              <a:buNone/>
            </a:pPr>
            <a:r>
              <a:rPr lang="en-US" sz="6000" smtClean="0"/>
              <a:t>Perception</a:t>
            </a:r>
          </a:p>
          <a:p>
            <a:endParaRPr lang="en-US" smtClean="0"/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CBA22-0149-415A-A7A6-9B7A1F9E22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/>
              <a:t>WHOLE TO PART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/>
              <a:t>perceive all parts of an object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/>
              <a:t> in its totality and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/>
              <a:t>in its relationship to other objects</a:t>
            </a:r>
            <a:r>
              <a:rPr lang="en-US" sz="32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/>
              <a:t>Vision provides simultaneous perception.</a:t>
            </a: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AB7F66-B4E9-4DD8-A487-9A2C0E76DE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0099"/>
                </a:solidFill>
              </a:rPr>
              <a:t>Sighted Learners: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3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8000" dirty="0" smtClean="0">
                <a:latin typeface="Eras Demi ITC" pitchFamily="34" charset="0"/>
              </a:rPr>
              <a:t>PART TO WHOLE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>
              <a:latin typeface="Eras Demi ITC" pitchFamily="34" charset="0"/>
            </a:endParaRPr>
          </a:p>
          <a:p>
            <a:pPr marL="365760" indent="-256032" fontAlgn="auto">
              <a:lnSpc>
                <a:spcPct val="17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9000" dirty="0" smtClean="0">
                <a:latin typeface="Eras Demi ITC" pitchFamily="34" charset="0"/>
              </a:rPr>
              <a:t>rely on sequential observations.</a:t>
            </a:r>
          </a:p>
          <a:p>
            <a:pPr marL="365760" indent="-256032" fontAlgn="auto">
              <a:lnSpc>
                <a:spcPct val="17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9000" dirty="0" smtClean="0">
                <a:latin typeface="Eras Demi ITC" pitchFamily="34" charset="0"/>
              </a:rPr>
              <a:t> only part of an object can be seen or felt at a time.</a:t>
            </a:r>
          </a:p>
          <a:p>
            <a:pPr marL="365760" indent="-256032" fontAlgn="auto">
              <a:lnSpc>
                <a:spcPct val="17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9000" dirty="0" smtClean="0">
                <a:latin typeface="Eras Demi ITC" pitchFamily="34" charset="0"/>
              </a:rPr>
              <a:t>the entire image has to be "built-up" out of the</a:t>
            </a:r>
            <a:r>
              <a:rPr lang="en-US" sz="9000" dirty="0" smtClean="0"/>
              <a:t> </a:t>
            </a:r>
            <a:r>
              <a:rPr lang="en-US" sz="9000" dirty="0" smtClean="0">
                <a:latin typeface="Eras Demi ITC" pitchFamily="34" charset="0"/>
              </a:rPr>
              <a:t>components.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200" dirty="0" smtClean="0">
                <a:latin typeface="Eras Demi ITC" pitchFamily="34" charset="0"/>
              </a:rPr>
              <a:t>  </a:t>
            </a:r>
            <a:r>
              <a:rPr lang="en-US" sz="7000" dirty="0" smtClean="0">
                <a:latin typeface="Eras Demi ITC" pitchFamily="34" charset="0"/>
              </a:rPr>
              <a:t>Relationships with other objects can be lost entirely.</a:t>
            </a:r>
            <a:endParaRPr lang="en-US" sz="3900" dirty="0" smtClean="0">
              <a:latin typeface="Eras Demi ITC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/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48E742-7893-4EAF-B5BF-1685765E39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latin typeface="Eras Demi ITC" pitchFamily="34" charset="0"/>
              </a:rPr>
              <a:t>Visually impaired learners:</a:t>
            </a:r>
            <a:br>
              <a:rPr lang="en-US" sz="4400" dirty="0" smtClean="0">
                <a:latin typeface="Eras Demi ITC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2/2010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D6C54-BA25-4B46-A522-79B60859B8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458788" y="609600"/>
            <a:ext cx="8226425" cy="4497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3348038" y="2322513"/>
            <a:ext cx="2833687" cy="11064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REPRODUCE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 flipH="1">
            <a:off x="3348038" y="3429000"/>
            <a:ext cx="2833687" cy="11064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REPRODUCE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2/2010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4B81F6-1A4D-4A77-96A6-75CEC47F92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27653" name="WordArt 4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472238" cy="322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227A8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071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93FECB-C7CC-443D-80FC-AA8A928678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pic>
        <p:nvPicPr>
          <p:cNvPr id="28677" name="Picture 2" descr="NewDecision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094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the information a repeat of facts in the text?</a:t>
            </a:r>
          </a:p>
          <a:p>
            <a:r>
              <a:rPr lang="en-US" smtClean="0"/>
              <a:t>Would the information be more meaningful in text form?</a:t>
            </a:r>
          </a:p>
          <a:p>
            <a:r>
              <a:rPr lang="en-US" smtClean="0"/>
              <a:t>Does the graphic require the reader to use visual discrimination or visual perception?? </a:t>
            </a:r>
          </a:p>
          <a:p>
            <a:endParaRPr lang="en-US" smtClean="0"/>
          </a:p>
          <a:p>
            <a:r>
              <a:rPr lang="en-US" smtClean="0"/>
              <a:t>Should this be a tactile graphic </a:t>
            </a:r>
            <a:r>
              <a:rPr lang="en-US" b="1" smtClean="0"/>
              <a:t>and</a:t>
            </a:r>
            <a:r>
              <a:rPr lang="en-US" smtClean="0"/>
              <a:t> a TN?</a:t>
            </a:r>
          </a:p>
          <a:p>
            <a:endParaRPr lang="en-US" smtClean="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16F621-D646-4FEB-9E32-51F870E604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Is this appropriate for a tactile graphic?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3/09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31598D-1FD5-4A18-AFA9-BFF082094A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5425"/>
            <a:ext cx="8351838" cy="62642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sz="4000" smtClean="0"/>
          </a:p>
          <a:p>
            <a:pPr>
              <a:buFont typeface="Wingdings 3" pitchFamily="18" charset="2"/>
              <a:buNone/>
            </a:pPr>
            <a:r>
              <a:rPr lang="en-US" sz="4000" smtClean="0"/>
              <a:t>http://ncam.wgbh.org/</a:t>
            </a:r>
          </a:p>
          <a:p>
            <a:pPr>
              <a:buFont typeface="Wingdings 3" pitchFamily="18" charset="2"/>
              <a:buNone/>
            </a:pPr>
            <a:r>
              <a:rPr lang="en-US" sz="4000" smtClean="0"/>
              <a:t>experience_learn/</a:t>
            </a:r>
          </a:p>
          <a:p>
            <a:pPr>
              <a:buFont typeface="Wingdings 3" pitchFamily="18" charset="2"/>
              <a:buNone/>
            </a:pPr>
            <a:r>
              <a:rPr lang="en-US" sz="4000" smtClean="0"/>
              <a:t> educational_media/</a:t>
            </a:r>
          </a:p>
          <a:p>
            <a:pPr>
              <a:buFont typeface="Wingdings 3" pitchFamily="18" charset="2"/>
              <a:buNone/>
            </a:pPr>
            <a:r>
              <a:rPr lang="en-US" sz="4000" smtClean="0"/>
              <a:t> stemdx </a:t>
            </a:r>
          </a:p>
          <a:p>
            <a:endParaRPr lang="en-US" smtClean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242122-FAB7-4B1B-9090-2C7D4C4A9A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Guidelines for Describing </a:t>
            </a:r>
            <a:br>
              <a:rPr lang="en-US" dirty="0" smtClean="0"/>
            </a:br>
            <a:r>
              <a:rPr lang="en-US" dirty="0" smtClean="0"/>
              <a:t>STEM Images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613" y="512763"/>
            <a:ext cx="8154987" cy="6116637"/>
          </a:xfrm>
        </p:spPr>
      </p:pic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3/09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548ADE-BDB9-45CD-A311-801D7A60D9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endParaRPr lang="en-US" smtClean="0"/>
          </a:p>
          <a:p>
            <a:pPr algn="ctr">
              <a:buFont typeface="Wingdings 3" pitchFamily="18" charset="2"/>
              <a:buNone/>
            </a:pPr>
            <a:endParaRPr lang="en-US" smtClean="0"/>
          </a:p>
          <a:p>
            <a:pPr algn="ctr">
              <a:buFont typeface="Wingdings 3" pitchFamily="18" charset="2"/>
              <a:buNone/>
            </a:pPr>
            <a:r>
              <a:rPr lang="en-US" smtClean="0"/>
              <a:t>Presented by</a:t>
            </a:r>
          </a:p>
          <a:p>
            <a:pPr algn="ctr">
              <a:buFont typeface="Wingdings 3" pitchFamily="18" charset="2"/>
              <a:buNone/>
            </a:pPr>
            <a:r>
              <a:rPr lang="en-US" sz="3200" smtClean="0"/>
              <a:t>Lucia Hasty, MA</a:t>
            </a:r>
          </a:p>
          <a:p>
            <a:pPr algn="ctr">
              <a:buFont typeface="Wingdings 3" pitchFamily="18" charset="2"/>
              <a:buNone/>
            </a:pPr>
            <a:r>
              <a:rPr lang="en-US" smtClean="0"/>
              <a:t>Braille Authority of North America</a:t>
            </a:r>
          </a:p>
          <a:p>
            <a:pPr algn="ctr">
              <a:buFont typeface="Wingdings 3" pitchFamily="18" charset="2"/>
              <a:buNone/>
            </a:pPr>
            <a:r>
              <a:rPr lang="en-US" smtClean="0"/>
              <a:t>Tactile Graphics Committee Chair</a:t>
            </a:r>
          </a:p>
          <a:p>
            <a:pPr algn="ctr">
              <a:buFont typeface="Wingdings 3" pitchFamily="18" charset="2"/>
              <a:buNone/>
            </a:pPr>
            <a:r>
              <a:rPr lang="en-US" smtClean="0"/>
              <a:t>March 3, 2010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Virginia AER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330925-C050-4FE0-99DF-49F0A155D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r>
              <a:rPr lang="en-US" sz="4000" smtClean="0"/>
              <a:t>Identify the content to be included</a:t>
            </a:r>
          </a:p>
          <a:p>
            <a:r>
              <a:rPr lang="en-US" sz="4000" smtClean="0"/>
              <a:t>Components of a graphic:</a:t>
            </a:r>
          </a:p>
          <a:p>
            <a:pPr lvl="1"/>
            <a:r>
              <a:rPr lang="en-US" sz="3600" smtClean="0"/>
              <a:t>Area </a:t>
            </a:r>
          </a:p>
          <a:p>
            <a:pPr lvl="1"/>
            <a:r>
              <a:rPr lang="en-US" sz="3600" smtClean="0"/>
              <a:t>Line </a:t>
            </a:r>
          </a:p>
          <a:p>
            <a:pPr lvl="1"/>
            <a:r>
              <a:rPr lang="en-US" sz="3600" smtClean="0"/>
              <a:t>Point Symbol</a:t>
            </a:r>
          </a:p>
          <a:p>
            <a:pPr lvl="1"/>
            <a:r>
              <a:rPr lang="en-US" sz="3600" smtClean="0"/>
              <a:t>Label </a:t>
            </a:r>
          </a:p>
          <a:p>
            <a:pPr lvl="1"/>
            <a:r>
              <a:rPr lang="en-US" sz="3600" smtClean="0"/>
              <a:t>Key or legend</a:t>
            </a:r>
            <a:endParaRPr lang="en-US" sz="3200" smtClean="0"/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919EA9-26FC-4B7E-956A-74E367CBF0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Planning and Editing</a:t>
            </a:r>
            <a:endParaRPr lang="en-US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-649288"/>
            <a:ext cx="7848600" cy="750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1. Eliminate</a:t>
            </a:r>
            <a:r>
              <a:rPr lang="en-US" dirty="0" smtClean="0"/>
              <a:t> </a:t>
            </a:r>
          </a:p>
          <a:p>
            <a:pPr marL="1167384" lvl="2" indent="-609600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 smtClean="0"/>
              <a:t>unnecessary parts (map scale, rivers if not needed as land marks)</a:t>
            </a:r>
          </a:p>
          <a:p>
            <a:pPr marL="1167384" lvl="2" indent="-609600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sz="3200" dirty="0" smtClean="0"/>
              <a:t>complicated shapes that can be replaced with simpler ones (instead of counting bicycles, substitute a basic shape- circle, triangle, square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E7F6AC-877C-46C6-8245-BFC30F5883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Simplify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04813"/>
            <a:ext cx="7796212" cy="5846762"/>
          </a:xfrm>
        </p:spPr>
      </p:pic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3/09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539CAA-DDCE-4688-B886-4EF811C30B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5700" y="476250"/>
            <a:ext cx="7378700" cy="7143750"/>
          </a:xfrm>
        </p:spPr>
      </p:pic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39EBC8-68F0-45FD-9708-220688700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12/2009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838200" y="-430213"/>
          <a:ext cx="7620000" cy="7288213"/>
        </p:xfrm>
        <a:graphic>
          <a:graphicData uri="http://schemas.openxmlformats.org/presentationml/2006/ole">
            <p:oleObj spid="_x0000_s1026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9F7126-DA5C-44E4-9C74-2F12D3E428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28600" y="381000"/>
            <a:ext cx="8229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US" sz="3600" b="1">
                <a:latin typeface="Lucida Sans Unicode" pitchFamily="34" charset="0"/>
              </a:rPr>
              <a:t>2. Consolidate</a:t>
            </a:r>
            <a:r>
              <a:rPr lang="en-US" sz="3600">
                <a:latin typeface="Lucida Sans Unicode" pitchFamily="34" charset="0"/>
              </a:rPr>
              <a:t> </a:t>
            </a:r>
          </a:p>
          <a:p>
            <a:pPr marL="609600" indent="-609600"/>
            <a:endParaRPr lang="en-US">
              <a:latin typeface="Lucida Sans Unicode" pitchFamily="34" charset="0"/>
            </a:endParaRPr>
          </a:p>
          <a:p>
            <a:pPr marL="609600" indent="-609600">
              <a:buFont typeface="Arial" charset="0"/>
              <a:buChar char="•"/>
            </a:pPr>
            <a:r>
              <a:rPr lang="en-US" sz="3600">
                <a:latin typeface="Lucida Sans Unicode" pitchFamily="34" charset="0"/>
              </a:rPr>
              <a:t>similar features (islands, exports)</a:t>
            </a:r>
          </a:p>
          <a:p>
            <a:pPr marL="609600" indent="-609600">
              <a:buFont typeface="Arial" charset="0"/>
              <a:buChar char="•"/>
            </a:pPr>
            <a:endParaRPr lang="en-US">
              <a:latin typeface="Lucida Sans Unicode" pitchFamily="34" charset="0"/>
            </a:endParaRPr>
          </a:p>
          <a:p>
            <a:pPr marL="609600" indent="-609600">
              <a:buFont typeface="Arial" charset="0"/>
              <a:buChar char="•"/>
            </a:pPr>
            <a:r>
              <a:rPr lang="en-US" sz="3600">
                <a:latin typeface="Lucida Sans Unicode" pitchFamily="34" charset="0"/>
              </a:rPr>
              <a:t>areas of a range.  Caution: must read text and any student activities to make sure the consolidation does not interfere with data student must identify or manipulate.</a:t>
            </a:r>
            <a:endParaRPr lang="en-US" sz="36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12/2009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76200"/>
          <a:ext cx="7086600" cy="6778625"/>
        </p:xfrm>
        <a:graphic>
          <a:graphicData uri="http://schemas.openxmlformats.org/presentationml/2006/ole">
            <p:oleObj spid="_x0000_s2050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95CBF-F667-4D76-A09F-0F9D62644F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</a:rPr>
              <a:t>3. Distort </a:t>
            </a:r>
            <a:r>
              <a:rPr lang="en-US" sz="3600" b="0" dirty="0" smtClean="0">
                <a:solidFill>
                  <a:schemeClr val="tx1"/>
                </a:solidFill>
                <a:effectLst/>
              </a:rPr>
              <a:t>if needed to provide 	tactile clarity (leaving additional 	space between a peninsula and 	mainland so that they can be 	seen as 	separate items)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4. Generalize </a:t>
            </a:r>
            <a:r>
              <a:rPr lang="en-US" sz="3600" b="0" dirty="0" smtClean="0">
                <a:solidFill>
                  <a:schemeClr val="tx1"/>
                </a:solidFill>
                <a:effectLst/>
              </a:rPr>
              <a:t>outline shapes 	(smooth out shorelines)  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300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5. </a:t>
            </a:r>
            <a:r>
              <a:rPr lang="en-US" sz="3600" b="1" dirty="0" smtClean="0"/>
              <a:t>Separate</a:t>
            </a:r>
            <a:r>
              <a:rPr lang="en-US" sz="3600" dirty="0" smtClean="0"/>
              <a:t> complex diagrams by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	sections, categories, or layers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sz="3600" dirty="0" smtClean="0"/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	To put the separate parts back together into a whole picture, the reader needs</a:t>
            </a:r>
          </a:p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/>
              <a:t>a thumbnail or overview  	diagram</a:t>
            </a:r>
          </a:p>
          <a:p>
            <a:pPr marL="609600" indent="-6096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/>
              <a:t>a consistent point of reference 	on each section.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6AF5-1A32-42A9-A53B-77D75A1C21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533400" y="1481138"/>
            <a:ext cx="8229600" cy="4525962"/>
          </a:xfrm>
        </p:spPr>
        <p:txBody>
          <a:bodyPr/>
          <a:lstStyle/>
          <a:p>
            <a:r>
              <a:rPr lang="en-US" sz="3600" smtClean="0"/>
              <a:t>Why graphics are important</a:t>
            </a:r>
          </a:p>
          <a:p>
            <a:r>
              <a:rPr lang="en-US" sz="3600" smtClean="0"/>
              <a:t>Quick look at tactile perception</a:t>
            </a:r>
          </a:p>
          <a:p>
            <a:r>
              <a:rPr lang="en-US" sz="3600" smtClean="0"/>
              <a:t>Decision Tree: Is this a tactile </a:t>
            </a:r>
          </a:p>
          <a:p>
            <a:pPr>
              <a:buFont typeface="Wingdings 3" pitchFamily="18" charset="2"/>
              <a:buNone/>
            </a:pPr>
            <a:r>
              <a:rPr lang="en-US" sz="3600" smtClean="0"/>
              <a:t>    graphic?</a:t>
            </a:r>
          </a:p>
          <a:p>
            <a:r>
              <a:rPr lang="en-US" sz="3600" smtClean="0"/>
              <a:t>Design principles</a:t>
            </a:r>
          </a:p>
          <a:p>
            <a:r>
              <a:rPr lang="en-US" sz="3600" smtClean="0"/>
              <a:t>Planning a graphic</a:t>
            </a:r>
          </a:p>
          <a:p>
            <a:r>
              <a:rPr lang="en-US" sz="3600" smtClean="0"/>
              <a:t>Editing the print graphic</a:t>
            </a:r>
          </a:p>
          <a:p>
            <a:pPr>
              <a:buFont typeface="Wingdings 3" pitchFamily="18" charset="2"/>
              <a:buNone/>
            </a:pPr>
            <a:endParaRPr lang="en-US" sz="36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Topics of Discussion</a:t>
            </a: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4ACEBC-2590-4C95-9B49-7760E81498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A1685-7579-425B-B7FA-9BFA620A7E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8700" y="381000"/>
            <a:ext cx="5651500" cy="56261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12/2009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14400" y="3175"/>
          <a:ext cx="7239000" cy="6924675"/>
        </p:xfrm>
        <a:graphic>
          <a:graphicData uri="http://schemas.openxmlformats.org/presentationml/2006/ole">
            <p:oleObj spid="_x0000_s3074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400800"/>
          </a:xfrm>
        </p:spPr>
        <p:txBody>
          <a:bodyPr/>
          <a:lstStyle/>
          <a:p>
            <a:r>
              <a:rPr lang="en-US" sz="3600" smtClean="0"/>
              <a:t>6. Change view from 3-D to 2-D 	if content allows. Show only a 	single side at a time.</a:t>
            </a:r>
          </a:p>
          <a:p>
            <a:endParaRPr lang="en-US" smtClean="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E0188-523C-4BCC-B128-B33DCCCA57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12/2009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14400" y="-26988"/>
          <a:ext cx="7543800" cy="7218363"/>
        </p:xfrm>
        <a:graphic>
          <a:graphicData uri="http://schemas.openxmlformats.org/presentationml/2006/ole">
            <p:oleObj spid="_x0000_s4098" name="Acrobat Document" r:id="rId3" imgW="7452000" imgH="712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Lucia Hasty 12/2009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47800" y="152400"/>
          <a:ext cx="6356350" cy="6705600"/>
        </p:xfrm>
        <a:graphic>
          <a:graphicData uri="http://schemas.openxmlformats.org/presentationml/2006/ole">
            <p:oleObj spid="_x0000_s5122" name="Bitmap Image" r:id="rId3" imgW="27047619" imgH="285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342BE8-1807-45CB-858D-A90CC9CAC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44036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499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600" smtClean="0"/>
              <a:t>7. Modify size, position, scale or layout if a clearer presentation can be made</a:t>
            </a:r>
          </a:p>
          <a:p>
            <a:pPr>
              <a:buFont typeface="Wingdings 3" pitchFamily="18" charset="2"/>
              <a:buNone/>
            </a:pPr>
            <a:endParaRPr lang="en-US" sz="3600" smtClean="0"/>
          </a:p>
          <a:p>
            <a:pPr>
              <a:buFont typeface="Wingdings 3" pitchFamily="18" charset="2"/>
              <a:buNone/>
            </a:pPr>
            <a:r>
              <a:rPr lang="en-US" sz="3600" smtClean="0"/>
              <a:t>8. Include some info </a:t>
            </a:r>
            <a:r>
              <a:rPr lang="en-US" sz="3600" b="1" smtClean="0"/>
              <a:t>in key</a:t>
            </a:r>
            <a:r>
              <a:rPr lang="en-US" sz="3600" smtClean="0"/>
              <a:t> instead of in diagram (e.g. capital city names)	</a:t>
            </a:r>
          </a:p>
          <a:p>
            <a:pPr>
              <a:buFont typeface="Wingdings 3" pitchFamily="18" charset="2"/>
              <a:buNone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500" dirty="0" smtClean="0"/>
              <a:t>Movement = Texture = Tactile perception</a:t>
            </a: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500" dirty="0" smtClean="0"/>
              <a:t>Variety of heights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35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500" dirty="0" smtClean="0"/>
              <a:t>Contrast between areas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5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500" dirty="0" smtClean="0"/>
              <a:t>Simplicity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500" dirty="0" smtClean="0"/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500" dirty="0" smtClean="0"/>
              <a:t>1/8 inch (absolute minimum) between line and label or point symbol.  1/4 inch may be required for clarity.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13D69F-339B-414F-9C52-5A3E720B3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effectLst/>
              </a:rPr>
              <a:t>CHARACTERISTICS OF A READABLE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TACTILE GRAPHIC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US" sz="3600" smtClean="0"/>
              <a:t>Literacy is defined as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3600" smtClean="0"/>
              <a:t>the ability to read and write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3600" smtClean="0"/>
              <a:t>the ability to derive meaning from print material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3600" smtClean="0"/>
              <a:t>The ability to communicate through written language</a:t>
            </a:r>
          </a:p>
          <a:p>
            <a:endParaRPr lang="en-US" sz="36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LITERACY</a:t>
            </a: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6885EA-331F-4092-AC35-F856C59E9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4800" smtClean="0"/>
              <a:t>  are part of the set</a:t>
            </a:r>
          </a:p>
          <a:p>
            <a:pPr>
              <a:buFont typeface="Wingdings 3" pitchFamily="18" charset="2"/>
              <a:buNone/>
            </a:pPr>
            <a:r>
              <a:rPr lang="en-US" sz="4800" smtClean="0"/>
              <a:t>   of symbols that make</a:t>
            </a:r>
          </a:p>
          <a:p>
            <a:pPr>
              <a:buFont typeface="Wingdings 3" pitchFamily="18" charset="2"/>
              <a:buNone/>
            </a:pPr>
            <a:r>
              <a:rPr lang="en-US" sz="4800" smtClean="0"/>
              <a:t>   up written language</a:t>
            </a:r>
            <a:endParaRPr lang="en-US" sz="4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Graphics</a:t>
            </a:r>
            <a:endParaRPr lang="en-US" sz="60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0775C6-83EA-49FD-8B36-F90F81C3AE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4800" smtClean="0"/>
              <a:t>At least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7200" smtClean="0"/>
              <a:t>50%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4800" smtClean="0"/>
              <a:t> of text content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4800" smtClean="0"/>
              <a:t> in today’s textbooks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en-US" sz="4800" smtClean="0"/>
              <a:t> is presented in graphic form. </a:t>
            </a:r>
          </a:p>
          <a:p>
            <a:endParaRPr lang="en-US" sz="4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WHY IS IT IMPORTANT?</a:t>
            </a:r>
            <a:endParaRPr lang="en-US" sz="54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A4D90-183E-4411-8A79-587C84B769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pPr marL="621792" lvl="1" eaLnBrk="0" fontAlgn="auto" hangingPunct="0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21792" lvl="1" eaLnBrk="0" fontAlgn="auto" hangingPunct="0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800" dirty="0" smtClean="0"/>
              <a:t>State standards of learning</a:t>
            </a:r>
          </a:p>
          <a:p>
            <a:pPr marL="621792" lvl="1" eaLnBrk="0" fontAlgn="auto" hangingPunct="0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/>
              <a:t>College admission tests </a:t>
            </a:r>
          </a:p>
          <a:p>
            <a:pPr marL="621792" lvl="1" eaLnBrk="0" fontAlgn="auto" hangingPunct="0"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dirty="0" smtClean="0"/>
              <a:t>     (ACT, SAT)</a:t>
            </a:r>
          </a:p>
          <a:p>
            <a:pPr marL="621792" lvl="1" eaLnBrk="0" fontAlgn="auto" hangingPunct="0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700" b="0" dirty="0" smtClean="0">
                <a:effectLst/>
              </a:rPr>
              <a:t>High stakes tests </a:t>
            </a:r>
            <a:r>
              <a:rPr lang="en-US" sz="4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F2E736-EC2C-40AC-8046-03B43D58C4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1792" lvl="1" eaLnBrk="0" fontAlgn="auto" hangingPunct="0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4800" dirty="0" smtClean="0"/>
              <a:t>Greater access to </a:t>
            </a:r>
          </a:p>
          <a:p>
            <a:pPr marL="621792" lvl="1" eaLnBrk="0" fontAlgn="auto" hangingPunct="0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4800" dirty="0" smtClean="0"/>
              <a:t>    e-text and DAISY files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5F41A9-B722-47AB-A578-329D22F8BC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0" hangingPunct="0">
              <a:buFont typeface="Wingdings 3" pitchFamily="18" charset="2"/>
              <a:buNone/>
            </a:pPr>
            <a:endParaRPr lang="en-US" sz="4000" smtClean="0">
              <a:solidFill>
                <a:srgbClr val="990000"/>
              </a:solidFill>
              <a:latin typeface="Arial" charset="0"/>
            </a:endParaRPr>
          </a:p>
          <a:p>
            <a:pPr algn="ctr" eaLnBrk="0" hangingPunct="0">
              <a:buFont typeface="Wingdings 3" pitchFamily="18" charset="2"/>
              <a:buNone/>
            </a:pPr>
            <a:r>
              <a:rPr lang="en-US" sz="4800" b="1" smtClean="0">
                <a:solidFill>
                  <a:srgbClr val="990000"/>
                </a:solidFill>
                <a:latin typeface="Arial" charset="0"/>
              </a:rPr>
              <a:t>GRAPHICS SKILLS</a:t>
            </a:r>
          </a:p>
          <a:p>
            <a:pPr algn="ctr" eaLnBrk="0" hangingPunct="0"/>
            <a:endParaRPr lang="en-US" sz="4000" smtClean="0">
              <a:latin typeface="Arial" charset="0"/>
            </a:endParaRPr>
          </a:p>
          <a:p>
            <a:pPr algn="ctr" eaLnBrk="0" hangingPunct="0">
              <a:buFont typeface="Wingdings 3" pitchFamily="18" charset="2"/>
              <a:buNone/>
            </a:pPr>
            <a:r>
              <a:rPr lang="en-US" sz="4000" smtClean="0">
                <a:latin typeface="Arial" charset="0"/>
              </a:rPr>
              <a:t>must be developed</a:t>
            </a:r>
            <a:r>
              <a:rPr lang="en-US" sz="4000" smtClean="0"/>
              <a:t>.</a:t>
            </a:r>
          </a:p>
          <a:p>
            <a:endParaRPr lang="en-US" sz="4000" smtClean="0"/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Lucia Hasty 3/2010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2B890-2368-4BF9-86C4-6C5A37F84B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effectLst/>
                <a:latin typeface="Arial" charset="0"/>
              </a:rPr>
              <a:t/>
            </a:r>
            <a:br>
              <a:rPr lang="en-US" sz="4400" dirty="0" smtClean="0">
                <a:effectLst/>
                <a:latin typeface="Arial" charset="0"/>
              </a:rPr>
            </a:br>
            <a:r>
              <a:rPr lang="en-US" sz="4400" dirty="0" smtClean="0">
                <a:effectLst/>
                <a:latin typeface="Arial" charset="0"/>
              </a:rPr>
              <a:t>If </a:t>
            </a:r>
            <a:r>
              <a:rPr lang="en-US" sz="4400" dirty="0" err="1" smtClean="0">
                <a:effectLst/>
                <a:latin typeface="Arial" charset="0"/>
              </a:rPr>
              <a:t>braille</a:t>
            </a:r>
            <a:r>
              <a:rPr lang="en-US" sz="4400" dirty="0" smtClean="0">
                <a:effectLst/>
                <a:latin typeface="Arial" charset="0"/>
              </a:rPr>
              <a:t> readers are to be literate,</a:t>
            </a:r>
            <a:br>
              <a:rPr lang="en-US" sz="4400" dirty="0" smtClean="0">
                <a:effectLst/>
                <a:latin typeface="Arial" charset="0"/>
              </a:rPr>
            </a:b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signing Readable Tactile Graphics&amp;quot;&quot;/&gt;&lt;property id=&quot;20302&quot; value=&quot;1&quot;/&gt;&lt;property id=&quot;20303&quot; value=&quot;-1&quot;/&gt;&lt;property id=&quot;20307&quot; value=&quot;256&quot;/&gt;&lt;property id=&quot;20312&quot; value=&quot;0&quot;/&gt;&lt;/object&gt;&lt;object type=&quot;3&quot; unique_id=&quot;10005&quot;&gt;&lt;property id=&quot;20148&quot; value=&quot;5&quot;/&gt;&lt;property id=&quot;20300&quot; value=&quot;Slide 2 - &amp;quot;&amp;#x0D;&amp;#x0A;Virginia AER&amp;#x0D;&amp;#x0A;&amp;quot;&quot;/&gt;&lt;property id=&quot;20302&quot; value=&quot;1&quot;/&gt;&lt;property id=&quot;20303&quot; value=&quot;-1&quot;/&gt;&lt;property id=&quot;20307&quot; value=&quot;257&quot;/&gt;&lt;property id=&quot;20312&quot; value=&quot;0&quot;/&gt;&lt;/object&gt;&lt;object type=&quot;3&quot; unique_id=&quot;10006&quot;&gt;&lt;property id=&quot;20148&quot; value=&quot;5&quot;/&gt;&lt;property id=&quot;20300&quot; value=&quot;Slide 3 - &amp;quot;Topics of Discussion&amp;quot;&quot;/&gt;&lt;property id=&quot;20302&quot; value=&quot;1&quot;/&gt;&lt;property id=&quot;20303&quot; value=&quot;-1&quot;/&gt;&lt;property id=&quot;20307&quot; value=&quot;258&quot;/&gt;&lt;property id=&quot;20312&quot; value=&quot;0&quot;/&gt;&lt;/object&gt;&lt;object type=&quot;3&quot; unique_id=&quot;10007&quot;&gt;&lt;property id=&quot;20148&quot; value=&quot;5&quot;/&gt;&lt;property id=&quot;20300&quot; value=&quot;Slide 4 - &amp;quot;LITERACY&amp;quot;&quot;/&gt;&lt;property id=&quot;20302&quot; value=&quot;1&quot;/&gt;&lt;property id=&quot;20303&quot; value=&quot;-1&quot;/&gt;&lt;property id=&quot;20307&quot; value=&quot;259&quot;/&gt;&lt;property id=&quot;20312&quot; value=&quot;0&quot;/&gt;&lt;/object&gt;&lt;object type=&quot;3&quot; unique_id=&quot;10008&quot;&gt;&lt;property id=&quot;20148&quot; value=&quot;5&quot;/&gt;&lt;property id=&quot;20300&quot; value=&quot;Slide 5 - &amp;quot;Graphics&amp;quot;&quot;/&gt;&lt;property id=&quot;20302&quot; value=&quot;1&quot;/&gt;&lt;property id=&quot;20303&quot; value=&quot;-1&quot;/&gt;&lt;property id=&quot;20307&quot; value=&quot;260&quot;/&gt;&lt;property id=&quot;20312&quot; value=&quot;0&quot;/&gt;&lt;/object&gt;&lt;object type=&quot;3&quot; unique_id=&quot;10009&quot;&gt;&lt;property id=&quot;20148&quot; value=&quot;5&quot;/&gt;&lt;property id=&quot;20300&quot; value=&quot;Slide 6 - &amp;quot;WHY IS IT IMPORTANT?&amp;quot;&quot;/&gt;&lt;property id=&quot;20302&quot; value=&quot;1&quot;/&gt;&lt;property id=&quot;20303&quot; value=&quot;-1&quot;/&gt;&lt;property id=&quot;20307&quot; value=&quot;261&quot;/&gt;&lt;property id=&quot;20312&quot; value=&quot;0&quot;/&gt;&lt;/object&gt;&lt;object type=&quot;3&quot; unique_id=&quot;10010&quot;&gt;&lt;property id=&quot;20148&quot; value=&quot;5&quot;/&gt;&lt;property id=&quot;20300&quot; value=&quot;Slide 7 - &amp;quot;High stakes tests &amp;#x0D;&amp;#x0A;&amp;quot;&quot;/&gt;&lt;property id=&quot;20302&quot; value=&quot;1&quot;/&gt;&lt;property id=&quot;20303&quot; value=&quot;-1&quot;/&gt;&lt;property id=&quot;20307&quot; value=&quot;262&quot;/&gt;&lt;property id=&quot;20312&quot; value=&quot;0&quot;/&gt;&lt;/object&gt;&lt;object type=&quot;3&quot; unique_id=&quot;10011&quot;&gt;&lt;property id=&quot;20148&quot; value=&quot;5&quot;/&gt;&lt;property id=&quot;20300&quot; value=&quot;Slide 9 - &amp;quot;&amp;#x0D;&amp;#x0A;If braille readers are to be literate,&amp;#x0D;&amp;#x0A;&amp;quot;&quot;/&gt;&lt;property id=&quot;20302&quot; value=&quot;1&quot;/&gt;&lt;property id=&quot;20303&quot; value=&quot;-1&quot;/&gt;&lt;property id=&quot;20307&quot; value=&quot;263&quot;/&gt;&lt;property id=&quot;20312&quot; value=&quot;0&quot;/&gt;&lt;/object&gt;&lt;object type=&quot;3&quot; unique_id=&quot;10012&quot;&gt;&lt;property id=&quot;20148&quot; value=&quot;5&quot;/&gt;&lt;property id=&quot;20300&quot; value=&quot;Slide 10&quot;/&gt;&lt;property id=&quot;20302&quot; value=&quot;1&quot;/&gt;&lt;property id=&quot;20303&quot; value=&quot;-1&quot;/&gt;&lt;property id=&quot;20307&quot; value=&quot;264&quot;/&gt;&lt;property id=&quot;20312&quot; value=&quot;0&quot;/&gt;&lt;/object&gt;&lt;object type=&quot;3&quot; unique_id=&quot;10013&quot;&gt;&lt;property id=&quot;20148&quot; value=&quot;5&quot;/&gt;&lt;property id=&quot;20300&quot; value=&quot;Slide 11 - &amp;quot;Sighted Learners:&amp;quot;&quot;/&gt;&lt;property id=&quot;20302&quot; value=&quot;1&quot;/&gt;&lt;property id=&quot;20303&quot; value=&quot;-1&quot;/&gt;&lt;property id=&quot;20307&quot; value=&quot;265&quot;/&gt;&lt;property id=&quot;20312&quot; value=&quot;0&quot;/&gt;&lt;/object&gt;&lt;object type=&quot;3&quot; unique_id=&quot;10014&quot;&gt;&lt;property id=&quot;20148&quot; value=&quot;5&quot;/&gt;&lt;property id=&quot;20300&quot; value=&quot;Slide 12 - &amp;quot;Visually impaired learners:&amp;#x0D;&amp;#x0A;&amp;quot;&quot;/&gt;&lt;property id=&quot;20302&quot; value=&quot;1&quot;/&gt;&lt;property id=&quot;20303&quot; value=&quot;-1&quot;/&gt;&lt;property id=&quot;20307&quot; value=&quot;266&quot;/&gt;&lt;property id=&quot;20312&quot; value=&quot;0&quot;/&gt;&lt;/object&gt;&lt;object type=&quot;3&quot; unique_id=&quot;10015&quot;&gt;&lt;property id=&quot;20148&quot; value=&quot;5&quot;/&gt;&lt;property id=&quot;20300&quot; value=&quot;Slide 13&quot;/&gt;&lt;property id=&quot;20302&quot; value=&quot;1&quot;/&gt;&lt;property id=&quot;20303&quot; value=&quot;-1&quot;/&gt;&lt;property id=&quot;20307&quot; value=&quot;273&quot;/&gt;&lt;property id=&quot;20312&quot; value=&quot;0&quot;/&gt;&lt;/object&gt;&lt;object type=&quot;3&quot; unique_id=&quot;10016&quot;&gt;&lt;property id=&quot;20148&quot; value=&quot;5&quot;/&gt;&lt;property id=&quot;20300&quot; value=&quot;Slide 14&quot;/&gt;&lt;property id=&quot;20302&quot; value=&quot;1&quot;/&gt;&lt;property id=&quot;20303&quot; value=&quot;-1&quot;/&gt;&lt;property id=&quot;20307&quot; value=&quot;274&quot;/&gt;&lt;property id=&quot;20312&quot; value=&quot;0&quot;/&gt;&lt;/object&gt;&lt;object type=&quot;3&quot; unique_id=&quot;10017&quot;&gt;&lt;property id=&quot;20148&quot; value=&quot;5&quot;/&gt;&lt;property id=&quot;20300&quot; value=&quot;Slide 15&quot;/&gt;&lt;property id=&quot;20302&quot; value=&quot;1&quot;/&gt;&lt;property id=&quot;20303&quot; value=&quot;-1&quot;/&gt;&lt;property id=&quot;20307&quot; value=&quot;269&quot;/&gt;&lt;property id=&quot;20312&quot; value=&quot;0&quot;/&gt;&lt;/object&gt;&lt;object type=&quot;3&quot; unique_id=&quot;10018&quot;&gt;&lt;property id=&quot;20148&quot; value=&quot;5&quot;/&gt;&lt;property id=&quot;20300&quot; value=&quot;Slide 16 - &amp;quot;Is this appropriate for a tactile graphic?&amp;quot;&quot;/&gt;&lt;property id=&quot;20302&quot; value=&quot;1&quot;/&gt;&lt;property id=&quot;20303&quot; value=&quot;-1&quot;/&gt;&lt;property id=&quot;20307&quot; value=&quot;268&quot;/&gt;&lt;property id=&quot;20312&quot; value=&quot;0&quot;/&gt;&lt;/object&gt;&lt;object type=&quot;3&quot; unique_id=&quot;10019&quot;&gt;&lt;property id=&quot;20148&quot; value=&quot;5&quot;/&gt;&lt;property id=&quot;20300&quot; value=&quot;Slide 17&quot;/&gt;&lt;property id=&quot;20302&quot; value=&quot;1&quot;/&gt;&lt;property id=&quot;20303&quot; value=&quot;-1&quot;/&gt;&lt;property id=&quot;20307&quot; value=&quot;276&quot;/&gt;&lt;property id=&quot;20312&quot; value=&quot;0&quot;/&gt;&lt;/object&gt;&lt;object type=&quot;3&quot; unique_id=&quot;10020&quot;&gt;&lt;property id=&quot;20148&quot; value=&quot;5&quot;/&gt;&lt;property id=&quot;20300&quot; value=&quot;Slide 18 - &amp;quot;Guidelines for Describing &amp;#x0D;&amp;#x0A;STEM Images&amp;quot;&quot;/&gt;&lt;property id=&quot;20302&quot; value=&quot;1&quot;/&gt;&lt;property id=&quot;20303&quot; value=&quot;-1&quot;/&gt;&lt;property id=&quot;20307&quot; value=&quot;270&quot;/&gt;&lt;property id=&quot;20312&quot; value=&quot;0&quot;/&gt;&lt;/object&gt;&lt;object type=&quot;3&quot; unique_id=&quot;10021&quot;&gt;&lt;property id=&quot;20148&quot; value=&quot;5&quot;/&gt;&lt;property id=&quot;20300&quot; value=&quot;Slide 22 - &amp;quot;Simplify&amp;quot;&quot;/&gt;&lt;property id=&quot;20302&quot; value=&quot;1&quot;/&gt;&lt;property id=&quot;20303&quot; value=&quot;-1&quot;/&gt;&lt;property id=&quot;20307&quot; value=&quot;267&quot;/&gt;&lt;property id=&quot;20312&quot; value=&quot;0&quot;/&gt;&lt;/object&gt;&lt;object type=&quot;3&quot; unique_id=&quot;10022&quot;&gt;&lt;property id=&quot;20148&quot; value=&quot;5&quot;/&gt;&lt;property id=&quot;20300&quot; value=&quot;Slide 19&quot;/&gt;&lt;property id=&quot;20302&quot; value=&quot;1&quot;/&gt;&lt;property id=&quot;20303&quot; value=&quot;-1&quot;/&gt;&lt;property id=&quot;20307&quot; value=&quot;279&quot;/&gt;&lt;property id=&quot;20312&quot; value=&quot;0&quot;/&gt;&lt;/object&gt;&lt;object type=&quot;3&quot; unique_id=&quot;10023&quot;&gt;&lt;property id=&quot;20148&quot; value=&quot;5&quot;/&gt;&lt;property id=&quot;20300&quot; value=&quot;Slide 20 - &amp;quot;Planning and Editing&amp;quot;&quot;/&gt;&lt;property id=&quot;20302&quot; value=&quot;1&quot;/&gt;&lt;property id=&quot;20303&quot; value=&quot;-1&quot;/&gt;&lt;property id=&quot;20307&quot; value=&quot;271&quot;/&gt;&lt;property id=&quot;20312&quot; value=&quot;0&quot;/&gt;&lt;/object&gt;&lt;object type=&quot;3&quot; unique_id=&quot;10024&quot;&gt;&lt;property id=&quot;20148&quot; value=&quot;5&quot;/&gt;&lt;property id=&quot;20300&quot; value=&quot;Slide 23&quot;/&gt;&lt;property id=&quot;20302&quot; value=&quot;1&quot;/&gt;&lt;property id=&quot;20303&quot; value=&quot;-1&quot;/&gt;&lt;property id=&quot;20307&quot; value=&quot;277&quot;/&gt;&lt;property id=&quot;20312&quot; value=&quot;0&quot;/&gt;&lt;/object&gt;&lt;object type=&quot;3&quot; unique_id=&quot;10026&quot;&gt;&lt;property id=&quot;20148&quot; value=&quot;5&quot;/&gt;&lt;property id=&quot;20300&quot; value=&quot;Slide 35&quot;/&gt;&lt;property id=&quot;20302&quot; value=&quot;1&quot;/&gt;&lt;property id=&quot;20303&quot; value=&quot;-1&quot;/&gt;&lt;property id=&quot;20307&quot; value=&quot;275&quot;/&gt;&lt;property id=&quot;20312&quot; value=&quot;0&quot;/&gt;&lt;/object&gt;&lt;object type=&quot;3&quot; unique_id=&quot;10027&quot;&gt;&lt;property id=&quot;20148&quot; value=&quot;5&quot;/&gt;&lt;property id=&quot;20300&quot; value=&quot;Slide 24&quot;/&gt;&lt;property id=&quot;20302&quot; value=&quot;1&quot;/&gt;&lt;property id=&quot;20303&quot; value=&quot;-1&quot;/&gt;&lt;property id=&quot;20307&quot; value=&quot;278&quot;/&gt;&lt;property id=&quot;20312&quot; value=&quot;0&quot;/&gt;&lt;/object&gt;&lt;object type=&quot;3&quot; unique_id=&quot;10210&quot;&gt;&lt;property id=&quot;20148&quot; value=&quot;5&quot;/&gt;&lt;property id=&quot;20300&quot; value=&quot;Slide 8&quot;/&gt;&lt;property id=&quot;20302&quot; value=&quot;1&quot;/&gt;&lt;property id=&quot;20303&quot; value=&quot;-1&quot;/&gt;&lt;property id=&quot;20307&quot; value=&quot;280&quot;/&gt;&lt;property id=&quot;20312&quot; value=&quot;0&quot;/&gt;&lt;/object&gt;&lt;object type=&quot;3&quot; unique_id=&quot;10644&quot;&gt;&lt;property id=&quot;20148&quot; value=&quot;5&quot;/&gt;&lt;property id=&quot;20300&quot; value=&quot;Slide 21&quot;/&gt;&lt;property id=&quot;20302&quot; value=&quot;1&quot;/&gt;&lt;property id=&quot;20303&quot; value=&quot;-1&quot;/&gt;&lt;property id=&quot;20307&quot; value=&quot;287&quot;/&gt;&lt;property id=&quot;20312&quot; value=&quot;0&quot;/&gt;&lt;/object&gt;&lt;object type=&quot;3&quot; unique_id=&quot;10645&quot;&gt;&lt;property id=&quot;20148&quot; value=&quot;5&quot;/&gt;&lt;property id=&quot;20300&quot; value=&quot;Slide 25&quot;/&gt;&lt;property id=&quot;20302&quot; value=&quot;1&quot;/&gt;&lt;property id=&quot;20303&quot; value=&quot;-1&quot;/&gt;&lt;property id=&quot;20307&quot; value=&quot;289&quot;/&gt;&lt;property id=&quot;20312&quot; value=&quot;0&quot;/&gt;&lt;/object&gt;&lt;object type=&quot;3&quot; unique_id=&quot;10646&quot;&gt;&lt;property id=&quot;20148&quot; value=&quot;5&quot;/&gt;&lt;property id=&quot;20300&quot; value=&quot;Slide 26&quot;/&gt;&lt;property id=&quot;20302&quot; value=&quot;1&quot;/&gt;&lt;property id=&quot;20303&quot; value=&quot;-1&quot;/&gt;&lt;property id=&quot;20307&quot; value=&quot;290&quot;/&gt;&lt;property id=&quot;20312&quot; value=&quot;0&quot;/&gt;&lt;/object&gt;&lt;object type=&quot;3&quot; unique_id=&quot;10647&quot;&gt;&lt;property id=&quot;20148&quot; value=&quot;5&quot;/&gt;&lt;property id=&quot;20300&quot; value=&quot;Slide 27&quot;/&gt;&lt;property id=&quot;20302&quot; value=&quot;1&quot;/&gt;&lt;property id=&quot;20303&quot; value=&quot;-1&quot;/&gt;&lt;property id=&quot;20307&quot; value=&quot;291&quot;/&gt;&lt;property id=&quot;20312&quot; value=&quot;0&quot;/&gt;&lt;/object&gt;&lt;object type=&quot;3&quot; unique_id=&quot;10648&quot;&gt;&lt;property id=&quot;20148&quot; value=&quot;5&quot;/&gt;&lt;property id=&quot;20300&quot; value=&quot;Slide 28 - &amp;quot;3. Distort if needed to provide &amp;amp;#x09;tactile clarity (leaving additional &amp;amp;#x09;space between a peninsula and &amp;amp;#x09;mainland so t&quot;/&gt;&lt;property id=&quot;20302&quot; value=&quot;1&quot;/&gt;&lt;property id=&quot;20303&quot; value=&quot;-1&quot;/&gt;&lt;property id=&quot;20307&quot; value=&quot;282&quot;/&gt;&lt;property id=&quot;20312&quot; value=&quot;0&quot;/&gt;&lt;/object&gt;&lt;object type=&quot;3&quot; unique_id=&quot;10650&quot;&gt;&lt;property id=&quot;20148&quot; value=&quot;5&quot;/&gt;&lt;property id=&quot;20300&quot; value=&quot;Slide 29&quot;/&gt;&lt;property id=&quot;20302&quot; value=&quot;1&quot;/&gt;&lt;property id=&quot;20303&quot; value=&quot;-1&quot;/&gt;&lt;property id=&quot;20307&quot; value=&quot;284&quot;/&gt;&lt;property id=&quot;20312&quot; value=&quot;0&quot;/&gt;&lt;/object&gt;&lt;object type=&quot;3&quot; unique_id=&quot;10651&quot;&gt;&lt;property id=&quot;20148&quot; value=&quot;5&quot;/&gt;&lt;property id=&quot;20300&quot; value=&quot;Slide 30&quot;/&gt;&lt;property id=&quot;20302&quot; value=&quot;1&quot;/&gt;&lt;property id=&quot;20303&quot; value=&quot;-1&quot;/&gt;&lt;property id=&quot;20307&quot; value=&quot;285&quot;/&gt;&lt;property id=&quot;20312&quot; value=&quot;0&quot;/&gt;&lt;/object&gt;&lt;object type=&quot;3&quot; unique_id=&quot;10652&quot;&gt;&lt;property id=&quot;20148&quot; value=&quot;5&quot;/&gt;&lt;property id=&quot;20300&quot; value=&quot;Slide 31&quot;/&gt;&lt;property id=&quot;20302&quot; value=&quot;1&quot;/&gt;&lt;property id=&quot;20303&quot; value=&quot;-1&quot;/&gt;&lt;property id=&quot;20307&quot; value=&quot;292&quot;/&gt;&lt;property id=&quot;20312&quot; value=&quot;0&quot;/&gt;&lt;/object&gt;&lt;object type=&quot;3&quot; unique_id=&quot;10653&quot;&gt;&lt;property id=&quot;20148&quot; value=&quot;5&quot;/&gt;&lt;property id=&quot;20300&quot; value=&quot;Slide 32&quot;/&gt;&lt;property id=&quot;20302&quot; value=&quot;1&quot;/&gt;&lt;property id=&quot;20303&quot; value=&quot;-1&quot;/&gt;&lt;property id=&quot;20307&quot; value=&quot;288&quot;/&gt;&lt;property id=&quot;20312&quot; value=&quot;0&quot;/&gt;&lt;/object&gt;&lt;object type=&quot;3&quot; unique_id=&quot;10654&quot;&gt;&lt;property id=&quot;20148&quot; value=&quot;5&quot;/&gt;&lt;property id=&quot;20300&quot; value=&quot;Slide 33&quot;/&gt;&lt;property id=&quot;20302&quot; value=&quot;1&quot;/&gt;&lt;property id=&quot;20303&quot; value=&quot;-1&quot;/&gt;&lt;property id=&quot;20307&quot; value=&quot;293&quot;/&gt;&lt;property id=&quot;20312&quot; value=&quot;0&quot;/&gt;&lt;/object&gt;&lt;object type=&quot;3&quot; unique_id=&quot;10655&quot;&gt;&lt;property id=&quot;20148&quot; value=&quot;5&quot;/&gt;&lt;property id=&quot;20300&quot; value=&quot;Slide 34&quot;/&gt;&lt;property id=&quot;20302&quot; value=&quot;1&quot;/&gt;&lt;property id=&quot;20303&quot; value=&quot;-1&quot;/&gt;&lt;property id=&quot;20307&quot; value=&quot;294&quot;/&gt;&lt;property id=&quot;20312&quot; value=&quot;0&quot;/&gt;&lt;/object&gt;&lt;object type=&quot;3&quot; unique_id=&quot;10656&quot;&gt;&lt;property id=&quot;20148&quot; value=&quot;5&quot;/&gt;&lt;property id=&quot;20300&quot; value=&quot;Slide 36 - &amp;quot;CHARACTERISTICS OF A READABLE&amp;#x0D;&amp;#x0A;TACTILE GRAPHIC&amp;quot;&quot;/&gt;&lt;property id=&quot;20302&quot; value=&quot;1&quot;/&gt;&lt;property id=&quot;20303&quot; value=&quot;-1&quot;/&gt;&lt;property id=&quot;20307&quot; value=&quot;281&quot;/&gt;&lt;property id=&quot;20312&quot; value=&quot;0&quot;/&gt;&lt;/object&gt;&lt;/object&gt;&lt;object type=&quot;4&quot; unique_id=&quot;10657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660</Words>
  <Application>Microsoft Office PowerPoint</Application>
  <PresentationFormat>On-screen Show (4:3)</PresentationFormat>
  <Paragraphs>190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Eras Demi ITC</vt:lpstr>
      <vt:lpstr>Concourse</vt:lpstr>
      <vt:lpstr>Acrobat Document</vt:lpstr>
      <vt:lpstr>Bitmap Image</vt:lpstr>
      <vt:lpstr>Designing Readable Tactile Graphics</vt:lpstr>
      <vt:lpstr> Virginia AER </vt:lpstr>
      <vt:lpstr>Topics of Discussion</vt:lpstr>
      <vt:lpstr>LITERACY</vt:lpstr>
      <vt:lpstr>Graphics</vt:lpstr>
      <vt:lpstr>WHY IS IT IMPORTANT?</vt:lpstr>
      <vt:lpstr>High stakes tests  </vt:lpstr>
      <vt:lpstr>Slide 8</vt:lpstr>
      <vt:lpstr> If braille readers are to be literate, </vt:lpstr>
      <vt:lpstr>Slide 10</vt:lpstr>
      <vt:lpstr>Sighted Learners:</vt:lpstr>
      <vt:lpstr>Visually impaired learners: </vt:lpstr>
      <vt:lpstr>Slide 13</vt:lpstr>
      <vt:lpstr>Slide 14</vt:lpstr>
      <vt:lpstr>Slide 15</vt:lpstr>
      <vt:lpstr>Is this appropriate for a tactile graphic?</vt:lpstr>
      <vt:lpstr>Slide 17</vt:lpstr>
      <vt:lpstr>Guidelines for Describing  STEM Images</vt:lpstr>
      <vt:lpstr>Slide 19</vt:lpstr>
      <vt:lpstr>Planning and Editing</vt:lpstr>
      <vt:lpstr>Slide 21</vt:lpstr>
      <vt:lpstr>Simplify</vt:lpstr>
      <vt:lpstr>Slide 23</vt:lpstr>
      <vt:lpstr>Slide 24</vt:lpstr>
      <vt:lpstr>Slide 25</vt:lpstr>
      <vt:lpstr>Slide 26</vt:lpstr>
      <vt:lpstr>Slide 27</vt:lpstr>
      <vt:lpstr>3. Distort if needed to provide  tactile clarity (leaving additional  space between a peninsula and  mainland so that they can be  seen as  separate items)  4. Generalize outline shapes  (smooth out shorelines)   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CHARACTERISTICS OF A READABLE TACTILE GRAPHIC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Readable Tactile Graphics</dc:title>
  <dc:creator>Lucia</dc:creator>
  <cp:lastModifiedBy>Paul</cp:lastModifiedBy>
  <cp:revision>36</cp:revision>
  <dcterms:created xsi:type="dcterms:W3CDTF">2010-03-02T02:17:39Z</dcterms:created>
  <dcterms:modified xsi:type="dcterms:W3CDTF">2010-03-06T08:05:01Z</dcterms:modified>
</cp:coreProperties>
</file>